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2" roundtripDataSignature="AMtx7mhHQHRhDuXfhm1dhi1YUme1OdlK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B2EA9D-70E2-42EA-BBF2-8C510FAE2630}">
  <a:tblStyle styleId="{E3B2EA9D-70E2-42EA-BBF2-8C510FAE26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10:20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10:25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Participation, homework, mid-semester and final projects.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For lectures </a:t>
            </a:r>
            <a:r>
              <a:rPr lang="en"/>
              <a:t>quick</a:t>
            </a:r>
            <a:r>
              <a:rPr lang="en"/>
              <a:t> checks and (maybe) lecture participation </a:t>
            </a:r>
            <a:r>
              <a:rPr lang="en"/>
              <a:t>would</a:t>
            </a:r>
            <a:r>
              <a:rPr lang="en"/>
              <a:t> apply.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Office hour participation may be a long shot.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527d1eb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6527d1e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What is our fun demo?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04f46b50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b04f46b50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04f46b50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04f46b50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04f46b508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04f46b50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04f46b50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b04f46b50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10:50-10:55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10:20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10:15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3" name="Google Shape;13;p41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Quote">
  <p:cSld name="SECTION_TITLE_AND_DESCRIPTION_2_2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0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50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50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0"/>
          <p:cNvSpPr txBox="1"/>
          <p:nvPr>
            <p:ph idx="2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50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5" name="Google Shape;65;p50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1"/>
          <p:cNvSpPr txBox="1"/>
          <p:nvPr>
            <p:ph idx="1" type="subTitle"/>
          </p:nvPr>
        </p:nvSpPr>
        <p:spPr>
          <a:xfrm>
            <a:off x="4911800" y="419822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51"/>
          <p:cNvSpPr txBox="1"/>
          <p:nvPr>
            <p:ph idx="2" type="body"/>
          </p:nvPr>
        </p:nvSpPr>
        <p:spPr>
          <a:xfrm>
            <a:off x="119505" y="7719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51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51"/>
          <p:cNvSpPr/>
          <p:nvPr/>
        </p:nvSpPr>
        <p:spPr>
          <a:xfrm>
            <a:off x="250680" y="619324"/>
            <a:ext cx="1126500" cy="4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1"/>
          <p:cNvSpPr txBox="1"/>
          <p:nvPr>
            <p:ph idx="3" type="title"/>
          </p:nvPr>
        </p:nvSpPr>
        <p:spPr>
          <a:xfrm>
            <a:off x="5306775" y="36506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TITLE_AND_DESCRIPTION_1_5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5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4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54"/>
          <p:cNvSpPr txBox="1"/>
          <p:nvPr>
            <p:ph idx="2" type="body"/>
          </p:nvPr>
        </p:nvSpPr>
        <p:spPr>
          <a:xfrm>
            <a:off x="4667425" y="772025"/>
            <a:ext cx="4302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8" name="Google Shape;88;p54"/>
          <p:cNvSpPr txBox="1"/>
          <p:nvPr>
            <p:ph type="title"/>
          </p:nvPr>
        </p:nvSpPr>
        <p:spPr>
          <a:xfrm>
            <a:off x="46674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9" name="Google Shape;8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54"/>
          <p:cNvSpPr/>
          <p:nvPr/>
        </p:nvSpPr>
        <p:spPr>
          <a:xfrm>
            <a:off x="4798600" y="619424"/>
            <a:ext cx="1126500" cy="4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54"/>
          <p:cNvSpPr txBox="1"/>
          <p:nvPr>
            <p:ph idx="3" type="title"/>
          </p:nvPr>
        </p:nvSpPr>
        <p:spPr>
          <a:xfrm>
            <a:off x="225450" y="3395900"/>
            <a:ext cx="3650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5"/>
          <p:cNvSpPr txBox="1"/>
          <p:nvPr>
            <p:ph type="title"/>
          </p:nvPr>
        </p:nvSpPr>
        <p:spPr>
          <a:xfrm>
            <a:off x="311700" y="19222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55"/>
          <p:cNvSpPr txBox="1"/>
          <p:nvPr>
            <p:ph idx="1" type="subTitle"/>
          </p:nvPr>
        </p:nvSpPr>
        <p:spPr>
          <a:xfrm>
            <a:off x="311700" y="2605525"/>
            <a:ext cx="85206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Quote">
  <p:cSld name="SECTION_TITLE_AND_DESCRIPTION_2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6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56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2" name="Google Shape;10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6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6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05" name="Google Shape;105;p56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6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7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7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57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11" name="Google Shape;11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5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57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58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i="0" sz="25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58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2" name="Google Shape;122;p58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5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i="0" sz="25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59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0" name="Google Shape;130;p59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">
  <p:cSld name="SECTION_HEADER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title"/>
          </p:nvPr>
        </p:nvSpPr>
        <p:spPr>
          <a:xfrm>
            <a:off x="4291275" y="1465050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7" name="Google Shape;1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2"/>
          <p:cNvSpPr/>
          <p:nvPr/>
        </p:nvSpPr>
        <p:spPr>
          <a:xfrm>
            <a:off x="621625" y="972600"/>
            <a:ext cx="3188400" cy="3198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2"/>
          <p:cNvSpPr/>
          <p:nvPr/>
        </p:nvSpPr>
        <p:spPr>
          <a:xfrm>
            <a:off x="697825" y="1048800"/>
            <a:ext cx="3036000" cy="30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2"/>
          <p:cNvSpPr txBox="1"/>
          <p:nvPr>
            <p:ph idx="1" type="subTitle"/>
          </p:nvPr>
        </p:nvSpPr>
        <p:spPr>
          <a:xfrm>
            <a:off x="4291275" y="2518600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42"/>
          <p:cNvSpPr txBox="1"/>
          <p:nvPr>
            <p:ph idx="2" type="body"/>
          </p:nvPr>
        </p:nvSpPr>
        <p:spPr>
          <a:xfrm>
            <a:off x="4431600" y="29715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 1">
  <p:cSld name="SECTION_TITLE_AND_DESCRIPTION_2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6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2500" u="none" cap="none" strike="noStrik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60"/>
          <p:cNvSpPr txBox="1"/>
          <p:nvPr>
            <p:ph idx="2" type="body"/>
          </p:nvPr>
        </p:nvSpPr>
        <p:spPr>
          <a:xfrm>
            <a:off x="2937350" y="554600"/>
            <a:ext cx="6032400" cy="4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8" name="Google Shape;138;p60"/>
          <p:cNvSpPr txBox="1"/>
          <p:nvPr>
            <p:ph type="title"/>
          </p:nvPr>
        </p:nvSpPr>
        <p:spPr>
          <a:xfrm>
            <a:off x="2991025" y="140375"/>
            <a:ext cx="387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61"/>
          <p:cNvSpPr txBox="1"/>
          <p:nvPr>
            <p:ph idx="1" type="body"/>
          </p:nvPr>
        </p:nvSpPr>
        <p:spPr>
          <a:xfrm>
            <a:off x="4812381" y="8594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42" name="Google Shape;14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61"/>
          <p:cNvSpPr txBox="1"/>
          <p:nvPr>
            <p:ph idx="2" type="body"/>
          </p:nvPr>
        </p:nvSpPr>
        <p:spPr>
          <a:xfrm>
            <a:off x="326856" y="86355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62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63"/>
          <p:cNvSpPr txBox="1"/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6" name="Google Shape;156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5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65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3" name="Google Shape;163;p65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64" name="Google Shape;164;p65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5" name="Google Shape;165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6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66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0" name="Google Shape;170;p66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71" name="Google Shape;171;p66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66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73" name="Google Shape;17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" name="Google Shape;17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4">
  <p:cSld name="SECTION_TITLE_AND_DESCRIPTION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8"/>
          <p:cNvSpPr/>
          <p:nvPr/>
        </p:nvSpPr>
        <p:spPr>
          <a:xfrm>
            <a:off x="5867800" y="-125"/>
            <a:ext cx="3276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6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1" name="Google Shape;181;p68"/>
          <p:cNvSpPr txBox="1"/>
          <p:nvPr>
            <p:ph idx="2" type="body"/>
          </p:nvPr>
        </p:nvSpPr>
        <p:spPr>
          <a:xfrm>
            <a:off x="6169350" y="448050"/>
            <a:ext cx="27708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2" name="Google Shape;182;p6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 2">
  <p:cSld name="SECTION_TITLE_AND_DESCRIPTION_1_5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69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7" name="Google Shape;187;p69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188" name="Google Shape;188;p69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3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3600"/>
              <a:buFont typeface="Avenir"/>
              <a:buNone/>
              <a:defRPr sz="3600">
                <a:solidFill>
                  <a:srgbClr val="6FA8D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1" name="Google Shape;1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oint">
  <p:cSld name="BLANK_1_1">
    <p:bg>
      <p:bgPr>
        <a:solidFill>
          <a:schemeClr val="accen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4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32" name="Google Shape;3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5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45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5"/>
          <p:cNvSpPr/>
          <p:nvPr/>
        </p:nvSpPr>
        <p:spPr>
          <a:xfrm>
            <a:off x="457200" y="2873175"/>
            <a:ext cx="1126500" cy="7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Intro">
  <p:cSld name="BLANK_1">
    <p:bg>
      <p:bgPr>
        <a:solidFill>
          <a:schemeClr val="accent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46"/>
          <p:cNvSpPr txBox="1"/>
          <p:nvPr>
            <p:ph type="ctrTitle"/>
          </p:nvPr>
        </p:nvSpPr>
        <p:spPr>
          <a:xfrm>
            <a:off x="662100" y="2051100"/>
            <a:ext cx="7819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Quote">
  <p:cSld name="SECTION_TITLE_AND_DESCRIPTION_2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7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47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4" name="Google Shape;4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7"/>
          <p:cNvSpPr/>
          <p:nvPr/>
        </p:nvSpPr>
        <p:spPr>
          <a:xfrm>
            <a:off x="1356250" y="1301238"/>
            <a:ext cx="1828800" cy="1828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7"/>
          <p:cNvSpPr txBox="1"/>
          <p:nvPr>
            <p:ph idx="2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7" name="Google Shape;47;p47"/>
          <p:cNvSpPr/>
          <p:nvPr/>
        </p:nvSpPr>
        <p:spPr>
          <a:xfrm>
            <a:off x="1424800" y="1369788"/>
            <a:ext cx="1691700" cy="169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7"/>
          <p:cNvSpPr txBox="1"/>
          <p:nvPr>
            <p:ph idx="3" type="body"/>
          </p:nvPr>
        </p:nvSpPr>
        <p:spPr>
          <a:xfrm>
            <a:off x="5003100" y="1032700"/>
            <a:ext cx="3709800" cy="3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810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indent="-3810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indent="-3810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indent="-3810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indent="-3810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indent="-3810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9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49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5" name="Google Shape;5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None/>
              <a:defRPr b="1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b="0" i="0" sz="16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3951" y="115501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hyperlink" Target="https://data6.org/su23/syllabus/#acknowledgements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olframalpha.com/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5" Type="http://schemas.openxmlformats.org/officeDocument/2006/relationships/hyperlink" Target="https://twitter.com/tg_bomze/status/1274098682284163072" TargetMode="External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apeltzer@ucmerced.edu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s://catcourses.ucmerced.edu/courses/3110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catcourses.ucmerced.edu/courses/31104" TargetMode="External"/><Relationship Id="rId4" Type="http://schemas.openxmlformats.org/officeDocument/2006/relationships/hyperlink" Target="https://ucmerced.2i2c.cloud/" TargetMode="External"/><Relationship Id="rId5" Type="http://schemas.openxmlformats.org/officeDocument/2006/relationships/hyperlink" Target="https://catcourses.ucmerced.edu/courses/31104/pages/notebooks" TargetMode="External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cmerced.2i2c.cloud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ucmerced.2i2c.clou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ssindi@ucmerced.edu" TargetMode="External"/><Relationship Id="rId4" Type="http://schemas.openxmlformats.org/officeDocument/2006/relationships/hyperlink" Target="https://catcourses.ucmerced.edu/courses/31104" TargetMode="External"/><Relationship Id="rId5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jcollignon@ucmerced.edu" TargetMode="External"/><Relationship Id="rId4" Type="http://schemas.openxmlformats.org/officeDocument/2006/relationships/image" Target="../media/image22.jpg"/><Relationship Id="rId5" Type="http://schemas.openxmlformats.org/officeDocument/2006/relationships/hyperlink" Target="https://catcourses.ucmerced.edu/courses/3110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s100.or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://drewconway.com/zia/2013/3/26/the-data-science-venn-diagra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"/>
          <p:cNvSpPr txBox="1"/>
          <p:nvPr>
            <p:ph type="ctrTitle"/>
          </p:nvPr>
        </p:nvSpPr>
        <p:spPr>
          <a:xfrm>
            <a:off x="3635400" y="1921365"/>
            <a:ext cx="5196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solidFill>
                  <a:srgbClr val="2F6C9D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>
              <a:solidFill>
                <a:srgbClr val="2F6C9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1"/>
          <p:cNvSpPr txBox="1"/>
          <p:nvPr/>
        </p:nvSpPr>
        <p:spPr>
          <a:xfrm>
            <a:off x="3635550" y="31878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B2F32"/>
                </a:solidFill>
              </a:rPr>
              <a:t>Spark 010 - Thinking With Data -  Spring 2024</a:t>
            </a:r>
            <a:endParaRPr sz="1050">
              <a:solidFill>
                <a:srgbClr val="2B2F3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93E4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393E4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3635450" y="1552650"/>
            <a:ext cx="1410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5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01</a:t>
            </a:r>
            <a:endParaRPr b="0" i="0" sz="1400" u="none" cap="none" strike="noStrike">
              <a:solidFill>
                <a:schemeClr val="accent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1"/>
          <p:cNvSpPr txBox="1"/>
          <p:nvPr/>
        </p:nvSpPr>
        <p:spPr>
          <a:xfrm>
            <a:off x="3635543" y="2605525"/>
            <a:ext cx="5196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data science and computational thinking, and discussing course learning objectives and logistics.</a:t>
            </a:r>
            <a:endParaRPr b="0" i="0" sz="16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600" y="1209200"/>
            <a:ext cx="2725100" cy="2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"/>
          <p:cNvSpPr txBox="1"/>
          <p:nvPr/>
        </p:nvSpPr>
        <p:spPr>
          <a:xfrm>
            <a:off x="1516350" y="4563625"/>
            <a:ext cx="611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393E41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Developed by students and faculty at UC Berkeley and Tuskegee University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data6.org/su23/syllabus/#acknowledgements-</a:t>
            </a:r>
            <a:endParaRPr b="0" i="0" sz="10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 txBox="1"/>
          <p:nvPr>
            <p:ph type="title"/>
          </p:nvPr>
        </p:nvSpPr>
        <p:spPr>
          <a:xfrm>
            <a:off x="250275" y="109650"/>
            <a:ext cx="63678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Data 6 Version</a:t>
            </a:r>
            <a:endParaRPr sz="3000"/>
          </a:p>
        </p:txBody>
      </p:sp>
      <p:sp>
        <p:nvSpPr>
          <p:cNvPr id="282" name="Google Shape;28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10"/>
          <p:cNvSpPr/>
          <p:nvPr/>
        </p:nvSpPr>
        <p:spPr>
          <a:xfrm>
            <a:off x="2911538" y="1107375"/>
            <a:ext cx="2040600" cy="2031900"/>
          </a:xfrm>
          <a:prstGeom prst="ellipse">
            <a:avLst/>
          </a:prstGeom>
          <a:solidFill>
            <a:srgbClr val="90CD7A">
              <a:alpha val="4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4191863" y="1107375"/>
            <a:ext cx="2040600" cy="2031900"/>
          </a:xfrm>
          <a:prstGeom prst="ellipse">
            <a:avLst/>
          </a:prstGeom>
          <a:solidFill>
            <a:srgbClr val="F88562">
              <a:alpha val="4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3544388" y="2278025"/>
            <a:ext cx="2040600" cy="2031900"/>
          </a:xfrm>
          <a:prstGeom prst="ellipse">
            <a:avLst/>
          </a:prstGeom>
          <a:solidFill>
            <a:srgbClr val="629FD0">
              <a:alpha val="4705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4897884" y="1698800"/>
            <a:ext cx="128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Statistics and inference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3825148" y="3126800"/>
            <a:ext cx="149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Domain knowledge and social contexts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2816848" y="1698800"/>
            <a:ext cx="14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Computational Thinking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4353649" y="2343150"/>
            <a:ext cx="4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DS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4023752" y="583125"/>
            <a:ext cx="109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2419450" y="2951790"/>
            <a:ext cx="11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Engineering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5569475" y="2951790"/>
            <a:ext cx="11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Research</a:t>
            </a:r>
            <a:endParaRPr b="0" i="0" sz="14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3" name="Google Shape;2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600" y="-87675"/>
            <a:ext cx="5318825" cy="53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 Questions in Data Science</a:t>
            </a:r>
            <a:endParaRPr/>
          </a:p>
        </p:txBody>
      </p:sp>
      <p:sp>
        <p:nvSpPr>
          <p:cNvPr id="299" name="Google Shape;299;p11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Data science is all about asking questions and answering them with data.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Is the world getting better or worse?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Is the use of the COMPAS algorithm for prison sentencing fair?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Where should we put docking ports for our bikes?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should we eat to avoid dying early of heart disease?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 immigrants from poor countries have a positive or negative impact on the economy?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Will there be a third? fourth? wave of COVID-19?</a:t>
            </a:r>
            <a:endParaRPr/>
          </a:p>
        </p:txBody>
      </p:sp>
      <p:sp>
        <p:nvSpPr>
          <p:cNvPr id="300" name="Google Shape;30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 txBox="1"/>
          <p:nvPr>
            <p:ph idx="1" type="subTitle"/>
          </p:nvPr>
        </p:nvSpPr>
        <p:spPr>
          <a:xfrm>
            <a:off x="248050" y="37648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Creator of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WolframAlpha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12"/>
          <p:cNvSpPr txBox="1"/>
          <p:nvPr>
            <p:ph type="title"/>
          </p:nvPr>
        </p:nvSpPr>
        <p:spPr>
          <a:xfrm>
            <a:off x="119505" y="140275"/>
            <a:ext cx="430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Computational Thinking</a:t>
            </a:r>
            <a:endParaRPr/>
          </a:p>
        </p:txBody>
      </p:sp>
      <p:sp>
        <p:nvSpPr>
          <p:cNvPr id="308" name="Google Shape;308;p12"/>
          <p:cNvSpPr txBox="1"/>
          <p:nvPr>
            <p:ph idx="3" type="title"/>
          </p:nvPr>
        </p:nvSpPr>
        <p:spPr>
          <a:xfrm>
            <a:off x="500800" y="32645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Stephen Wolfram</a:t>
            </a:r>
            <a:endParaRPr/>
          </a:p>
        </p:txBody>
      </p:sp>
      <p:sp>
        <p:nvSpPr>
          <p:cNvPr id="309" name="Google Shape;309;p12"/>
          <p:cNvSpPr txBox="1"/>
          <p:nvPr>
            <p:ph idx="2" type="body"/>
          </p:nvPr>
        </p:nvSpPr>
        <p:spPr>
          <a:xfrm>
            <a:off x="5129075" y="1186500"/>
            <a:ext cx="37098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“Computational thinking is about formulating things with enough clarity, and in a systematic enough way, that one can tell a computer how to do them.”</a:t>
            </a:r>
            <a:endParaRPr b="0"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" name="Google Shape;310;p12"/>
          <p:cNvSpPr/>
          <p:nvPr/>
        </p:nvSpPr>
        <p:spPr>
          <a:xfrm>
            <a:off x="4976675" y="1340726"/>
            <a:ext cx="25800" cy="275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900" y="1455300"/>
            <a:ext cx="1537500" cy="153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13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Computer science and computational thinking aren’t inherently about computers! They’re just tools.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Computational thinking involves an element of creativity, as there are often many ways to solve a given problem.</a:t>
            </a:r>
            <a:endParaRPr/>
          </a:p>
        </p:txBody>
      </p:sp>
      <p:sp>
        <p:nvSpPr>
          <p:cNvPr id="318" name="Google Shape;318;p13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 Other Words: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236625" y="179100"/>
            <a:ext cx="81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Social Implications: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dk1"/>
                </a:solidFill>
              </a:rPr>
              <a:t>Data science drives policy and public understanding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313" y="1253563"/>
            <a:ext cx="7561375" cy="263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1450" y="3082400"/>
            <a:ext cx="2305750" cy="193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 txBox="1"/>
          <p:nvPr>
            <p:ph type="title"/>
          </p:nvPr>
        </p:nvSpPr>
        <p:spPr>
          <a:xfrm>
            <a:off x="236625" y="179100"/>
            <a:ext cx="8175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3"/>
                </a:solidFill>
              </a:rPr>
              <a:t>Social Implications: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chemeClr val="dk1"/>
                </a:solidFill>
              </a:rPr>
              <a:t>Unconscious and implicit bias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32" name="Google Shape;3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4500" y="756572"/>
            <a:ext cx="2887775" cy="1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500" y="2296225"/>
            <a:ext cx="3006550" cy="14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/>
          <p:nvPr>
            <p:ph idx="1" type="body"/>
          </p:nvPr>
        </p:nvSpPr>
        <p:spPr>
          <a:xfrm>
            <a:off x="1760100" y="4357725"/>
            <a:ext cx="5623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What do you notice? </a:t>
            </a: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Why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might this be happening?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15"/>
          <p:cNvSpPr txBox="1"/>
          <p:nvPr>
            <p:ph idx="1" type="body"/>
          </p:nvPr>
        </p:nvSpPr>
        <p:spPr>
          <a:xfrm>
            <a:off x="376500" y="1129375"/>
            <a:ext cx="42936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 “depixelizer” (</a:t>
            </a:r>
            <a:r>
              <a:rPr lang="en" u="sng">
                <a:solidFill>
                  <a:schemeClr val="hlink"/>
                </a:solidFill>
                <a:hlinkClick r:id="rId5"/>
              </a:rPr>
              <a:t>link</a:t>
            </a:r>
            <a:r>
              <a:rPr lang="en"/>
              <a:t>) was built that takes pixelated images and generates images that are perceptually realistic and downscale correctly.</a:t>
            </a:r>
            <a:endParaRPr/>
          </a:p>
        </p:txBody>
      </p:sp>
      <p:pic>
        <p:nvPicPr>
          <p:cNvPr id="337" name="Google Shape;33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3202" y="2296227"/>
            <a:ext cx="1882801" cy="187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16"/>
          <p:cNvSpPr txBox="1"/>
          <p:nvPr>
            <p:ph type="ctrTitle"/>
          </p:nvPr>
        </p:nvSpPr>
        <p:spPr>
          <a:xfrm>
            <a:off x="662100" y="1617450"/>
            <a:ext cx="7819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Content and Learning Objectives </a:t>
            </a:r>
            <a:endParaRPr sz="5600"/>
          </a:p>
        </p:txBody>
      </p:sp>
      <p:sp>
        <p:nvSpPr>
          <p:cNvPr id="344" name="Google Shape;344;p16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What is data science?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What will you learn in this class? 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How will this class be run?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Fun demo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5" name="Google Shape;345;p16"/>
          <p:cNvSpPr txBox="1"/>
          <p:nvPr/>
        </p:nvSpPr>
        <p:spPr>
          <a:xfrm>
            <a:off x="115294" y="356612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"/>
          <p:cNvSpPr txBox="1"/>
          <p:nvPr>
            <p:ph type="title"/>
          </p:nvPr>
        </p:nvSpPr>
        <p:spPr>
          <a:xfrm>
            <a:off x="236625" y="179100"/>
            <a:ext cx="636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Introduction to Computational Thinking with Data</a:t>
            </a:r>
            <a:endParaRPr/>
          </a:p>
        </p:txBody>
      </p:sp>
      <p:sp>
        <p:nvSpPr>
          <p:cNvPr id="351" name="Google Shape;351;p17"/>
          <p:cNvSpPr txBox="1"/>
          <p:nvPr>
            <p:ph idx="1" type="body"/>
          </p:nvPr>
        </p:nvSpPr>
        <p:spPr>
          <a:xfrm>
            <a:off x="376500" y="1250425"/>
            <a:ext cx="655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As the title suggests, this class will teach you how to make computers to do interesting things involving data.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 order to tell our computers what to do, we will use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/>
              <a:t> programming language.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While at points it may feel like this is a class about Python, this class is really about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teaching you how to solve problems</a:t>
            </a:r>
            <a:r>
              <a:rPr lang="en"/>
              <a:t>, particularly those involving real-world data.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 the end of the semester, you will be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strong computational thinkers</a:t>
            </a:r>
            <a:r>
              <a:rPr lang="en"/>
              <a:t>, and will be able to apply the skills you’ve learned to projects of your own.</a:t>
            </a:r>
            <a:endParaRPr/>
          </a:p>
        </p:txBody>
      </p:sp>
      <p:sp>
        <p:nvSpPr>
          <p:cNvPr id="352" name="Google Shape;35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>
            <a:off x="6935400" y="1738450"/>
            <a:ext cx="1802400" cy="1666624"/>
            <a:chOff x="6947225" y="1540150"/>
            <a:chExt cx="1802400" cy="1666624"/>
          </a:xfrm>
        </p:grpSpPr>
        <p:pic>
          <p:nvPicPr>
            <p:cNvPr id="354" name="Google Shape;35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47225" y="1540150"/>
              <a:ext cx="1802400" cy="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03300" y="2377425"/>
              <a:ext cx="715476" cy="8293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18"/>
          <p:cNvSpPr txBox="1"/>
          <p:nvPr>
            <p:ph idx="1" type="body"/>
          </p:nvPr>
        </p:nvSpPr>
        <p:spPr>
          <a:xfrm>
            <a:off x="4812375" y="687050"/>
            <a:ext cx="3999900" cy="39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AutoNum type="arabicPeriod"/>
            </a:pPr>
            <a:r>
              <a:rPr lang="en" sz="2000"/>
              <a:t>Introduction to Python and Jupyter Notebooks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AutoNum type="arabicPeriod"/>
            </a:pPr>
            <a:r>
              <a:rPr lang="en" sz="2000"/>
              <a:t>Data Visualization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AutoNum type="arabicPeriod"/>
            </a:pPr>
            <a:r>
              <a:rPr lang="en" sz="2000"/>
              <a:t>Working with Tabular Data</a:t>
            </a:r>
            <a:endParaRPr sz="20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edium"/>
              <a:buAutoNum type="arabicPeriod"/>
            </a:pPr>
            <a:r>
              <a:rPr lang="en" sz="2000"/>
              <a:t>More Python and other fun things time permitting!!</a:t>
            </a:r>
            <a:endParaRPr sz="2000"/>
          </a:p>
        </p:txBody>
      </p:sp>
      <p:sp>
        <p:nvSpPr>
          <p:cNvPr id="362" name="Google Shape;362;p18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Thinking with Data Course Content</a:t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201600" y="3639450"/>
            <a:ext cx="4168800" cy="118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first few weeks, it won’t really feel like we’re doing “data” science – </a:t>
            </a:r>
            <a:r>
              <a:rPr b="1" i="0" lang="en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need to walk before we can run!</a:t>
            </a:r>
            <a:r>
              <a:rPr b="0" i="0" lang="en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We’ll try to incorporate as much real data as we can in the first few weeks, though.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20"/>
          <p:cNvSpPr txBox="1"/>
          <p:nvPr>
            <p:ph type="ctrTitle"/>
          </p:nvPr>
        </p:nvSpPr>
        <p:spPr>
          <a:xfrm>
            <a:off x="662100" y="2048400"/>
            <a:ext cx="781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/>
              <a:t>Course Logistics </a:t>
            </a:r>
            <a:endParaRPr sz="5600"/>
          </a:p>
        </p:txBody>
      </p:sp>
      <p:sp>
        <p:nvSpPr>
          <p:cNvPr id="370" name="Google Shape;370;p20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What is data science?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will you learn in this class? 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How will this class be run?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Fun demo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1" name="Google Shape;371;p20"/>
          <p:cNvSpPr txBox="1"/>
          <p:nvPr/>
        </p:nvSpPr>
        <p:spPr>
          <a:xfrm>
            <a:off x="115294" y="54614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 txBox="1"/>
          <p:nvPr>
            <p:ph type="title"/>
          </p:nvPr>
        </p:nvSpPr>
        <p:spPr>
          <a:xfrm>
            <a:off x="4073675" y="1159838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Adrien Peltzer</a:t>
            </a:r>
            <a:endParaRPr/>
          </a:p>
        </p:txBody>
      </p:sp>
      <p:sp>
        <p:nvSpPr>
          <p:cNvPr id="208" name="Google Shape;20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"/>
          <p:cNvSpPr txBox="1"/>
          <p:nvPr>
            <p:ph idx="1" type="subTitle"/>
          </p:nvPr>
        </p:nvSpPr>
        <p:spPr>
          <a:xfrm>
            <a:off x="4167188" y="1872938"/>
            <a:ext cx="35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Instructor | </a:t>
            </a:r>
            <a:r>
              <a:rPr lang="en" u="sng">
                <a:solidFill>
                  <a:schemeClr val="hlink"/>
                </a:solidFill>
                <a:hlinkClick r:id="rId3"/>
              </a:rPr>
              <a:t>apeltzer@ucmerced.edu</a:t>
            </a:r>
            <a:r>
              <a:rPr lang="en">
                <a:solidFill>
                  <a:schemeClr val="accent5"/>
                </a:solidFill>
              </a:rPr>
              <a:t> 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0" name="Google Shape;210;p2"/>
          <p:cNvSpPr txBox="1"/>
          <p:nvPr>
            <p:ph idx="2" type="body"/>
          </p:nvPr>
        </p:nvSpPr>
        <p:spPr>
          <a:xfrm>
            <a:off x="4192700" y="2351363"/>
            <a:ext cx="41271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B2F32"/>
                </a:solidFill>
                <a:latin typeface="Arial"/>
                <a:ea typeface="Arial"/>
                <a:cs typeface="Arial"/>
                <a:sym typeface="Arial"/>
              </a:rPr>
              <a:t>Hi y’all! I’m a third-year Lecturer from UC Riverside / UC Irvine / So Cal. At UCR, I majored in Pure Math with a minor in Philosophy. At UCI I got a PhD in Probability and Number Theory. Now I’ve transitioned to Data Science. I love exercising, doing/teaching math, drinking coffee, and watching NBA. </a:t>
            </a:r>
            <a:endParaRPr sz="1050">
              <a:solidFill>
                <a:srgbClr val="2B2F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11" name="Google Shape;211;p2"/>
          <p:cNvPicPr preferRelativeResize="0"/>
          <p:nvPr/>
        </p:nvPicPr>
        <p:blipFill rotWithShape="1">
          <a:blip r:embed="rId4">
            <a:alphaModFix/>
          </a:blip>
          <a:srcRect b="29827" l="0" r="0" t="3474"/>
          <a:stretch/>
        </p:blipFill>
        <p:spPr>
          <a:xfrm>
            <a:off x="777525" y="1136550"/>
            <a:ext cx="2870400" cy="287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2"/>
          <p:cNvSpPr txBox="1"/>
          <p:nvPr/>
        </p:nvSpPr>
        <p:spPr>
          <a:xfrm>
            <a:off x="2950350" y="46212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catcourses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 txBox="1"/>
          <p:nvPr>
            <p:ph type="title"/>
          </p:nvPr>
        </p:nvSpPr>
        <p:spPr>
          <a:xfrm>
            <a:off x="269675" y="190125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377" name="Google Shape;377;p21"/>
          <p:cNvSpPr txBox="1"/>
          <p:nvPr>
            <p:ph idx="1" type="body"/>
          </p:nvPr>
        </p:nvSpPr>
        <p:spPr>
          <a:xfrm>
            <a:off x="376500" y="717025"/>
            <a:ext cx="5389200" cy="3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Course website</a:t>
            </a:r>
            <a:r>
              <a:rPr lang="en" sz="1800"/>
              <a:t> (</a:t>
            </a: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https://catcourses.ucmerced.edu/courses/31104</a:t>
            </a:r>
            <a:r>
              <a:rPr lang="en" sz="1800"/>
              <a:t>): where all content is posted.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textbook! (all materials available online)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JupyterHub</a:t>
            </a:r>
            <a:r>
              <a:rPr lang="en" sz="1800"/>
              <a:t> (</a:t>
            </a: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https://ucmerced.2i2c.cloud/</a:t>
            </a:r>
            <a:r>
              <a:rPr lang="en" sz="1800"/>
              <a:t>): All Homework sets will accessed through this link!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Homeworks Course Page </a:t>
            </a:r>
            <a:r>
              <a:rPr lang="en" sz="1800"/>
              <a:t>(</a:t>
            </a:r>
            <a:r>
              <a:rPr b="1"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https://catcourses.ucmerced.edu/courses/31104/pages/notebooks</a:t>
            </a:r>
            <a:r>
              <a:rPr lang="en" sz="1800"/>
              <a:t>) All Homework assignments will be in the form of Jupyter Notebooks. They are accessible here!</a:t>
            </a:r>
            <a:endParaRPr sz="1800"/>
          </a:p>
        </p:txBody>
      </p:sp>
      <p:sp>
        <p:nvSpPr>
          <p:cNvPr id="378" name="Google Shape;3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21"/>
          <p:cNvPicPr preferRelativeResize="0"/>
          <p:nvPr/>
        </p:nvPicPr>
        <p:blipFill rotWithShape="1">
          <a:blip r:embed="rId6">
            <a:alphaModFix/>
          </a:blip>
          <a:srcRect b="4539" l="14768" r="8674" t="21287"/>
          <a:stretch/>
        </p:blipFill>
        <p:spPr>
          <a:xfrm>
            <a:off x="5845650" y="1835750"/>
            <a:ext cx="3109852" cy="16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Course components</a:t>
            </a:r>
            <a:endParaRPr/>
          </a:p>
        </p:txBody>
      </p:sp>
      <p:graphicFrame>
        <p:nvGraphicFramePr>
          <p:cNvPr id="385" name="Google Shape;385;p22"/>
          <p:cNvGraphicFramePr/>
          <p:nvPr/>
        </p:nvGraphicFramePr>
        <p:xfrm>
          <a:off x="311700" y="98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{E3B2EA9D-70E2-42EA-BBF2-8C510FAE2630}</a:tableStyleId>
              </a:tblPr>
              <a:tblGrid>
                <a:gridCol w="1503000"/>
                <a:gridCol w="3078075"/>
                <a:gridCol w="3939525"/>
              </a:tblGrid>
              <a:tr h="430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When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Why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41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Lecture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MW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330-420 (ADMIN 360)</a:t>
                      </a:r>
                      <a:endParaRPr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Introduce new ideas,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Homework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Practice skills from lecture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Office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Hours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 Light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Suzanne (ACS 366):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Mon: 4:30 - 5:30pm</a:t>
                      </a:r>
                      <a:endParaRPr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 Light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Adrien (ACS 330B):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Wed: 4:30-530 pm</a:t>
                      </a:r>
                      <a:endParaRPr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 Light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Jordan (ACS 358A):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Tues &amp; Thurs: 10:00-12:00pm</a:t>
                      </a:r>
                      <a:endParaRPr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 help on homework, </a:t>
                      </a:r>
                      <a:b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Learn about data science,</a:t>
                      </a:r>
                      <a:endParaRPr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 to know us as people (and we get to know you too)!</a:t>
                      </a:r>
                      <a:br>
                        <a:rPr lang="en" sz="1400" u="none" cap="none" strike="noStrike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Talk and learn about careers in data science!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Grading</a:t>
            </a:r>
            <a:endParaRPr/>
          </a:p>
        </p:txBody>
      </p:sp>
      <p:sp>
        <p:nvSpPr>
          <p:cNvPr id="392" name="Google Shape;3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3" name="Google Shape;393;p28"/>
          <p:cNvGraphicFramePr/>
          <p:nvPr/>
        </p:nvGraphicFramePr>
        <p:xfrm>
          <a:off x="1578925" y="9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{E3B2EA9D-70E2-42EA-BBF2-8C510FAE2630}</a:tableStyleId>
              </a:tblPr>
              <a:tblGrid>
                <a:gridCol w="2993075"/>
                <a:gridCol w="2993075"/>
              </a:tblGrid>
              <a:tr h="61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Weight</a:t>
                      </a:r>
                      <a:endParaRPr b="1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90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Participation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15</a:t>
                      </a: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%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Attendance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5%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Homeworks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40%</a:t>
                      </a:r>
                      <a:endParaRPr sz="20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Mid-Semester Project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20%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Final </a:t>
                      </a:r>
                      <a:r>
                        <a:rPr lang="en" sz="20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Project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2000" u="none" cap="none" strike="noStrike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20%</a:t>
                      </a:r>
                      <a:endParaRPr sz="2000" u="none" cap="none" strike="noStrike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Participation &amp; Attendance</a:t>
            </a:r>
            <a:endParaRPr/>
          </a:p>
        </p:txBody>
      </p:sp>
      <p:sp>
        <p:nvSpPr>
          <p:cNvPr id="399" name="Google Shape;399;p27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Lecture Participation</a:t>
            </a:r>
            <a:r>
              <a:rPr lang="en" sz="2300"/>
              <a:t> </a:t>
            </a:r>
            <a:endParaRPr sz="2300"/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" sz="2300"/>
              <a:t>Asking questions. </a:t>
            </a:r>
            <a:endParaRPr sz="2300"/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" sz="2300"/>
              <a:t>Helping others. </a:t>
            </a:r>
            <a:endParaRPr sz="2300"/>
          </a:p>
          <a:p>
            <a:pPr indent="-3746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en" sz="23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Completion of In-Class Assignments</a:t>
            </a:r>
            <a:endParaRPr b="1" sz="23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■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Submitted on time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■"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Complete, Effort and Attempt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27"/>
          <p:cNvSpPr txBox="1"/>
          <p:nvPr/>
        </p:nvSpPr>
        <p:spPr>
          <a:xfrm>
            <a:off x="376500" y="728525"/>
            <a:ext cx="8095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Participation is worth 15% of your final grade.</a:t>
            </a:r>
            <a:r>
              <a:rPr b="0" i="0" lang="en" sz="2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The Participation category consists of: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Homeworks</a:t>
            </a:r>
            <a:endParaRPr/>
          </a:p>
        </p:txBody>
      </p:sp>
      <p:sp>
        <p:nvSpPr>
          <p:cNvPr id="407" name="Google Shape;407;p25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You learn data science by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doing</a:t>
            </a:r>
            <a:r>
              <a:rPr lang="en" sz="2000"/>
              <a:t>, not by reading or listening. As such, the biggest component of your grade is homeworks!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Homework will be roughly weekly.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Most homework assignments will involve at least a teeny bit of computing!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But we are here to help! And we do not assume any prior </a:t>
            </a:r>
            <a:r>
              <a:rPr lang="en" sz="2000"/>
              <a:t>programming</a:t>
            </a:r>
            <a:r>
              <a:rPr lang="en" sz="2000"/>
              <a:t> experience.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Homeworks will be due just before class on Wednesday’s and a new assignment will be given that same Wednesday.</a:t>
            </a:r>
            <a:endParaRPr sz="2000"/>
          </a:p>
        </p:txBody>
      </p:sp>
      <p:sp>
        <p:nvSpPr>
          <p:cNvPr id="408" name="Google Shape;4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527d1eb06_0_0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(Short) Projects</a:t>
            </a:r>
            <a:endParaRPr/>
          </a:p>
        </p:txBody>
      </p:sp>
      <p:sp>
        <p:nvSpPr>
          <p:cNvPr id="414" name="Google Shape;414;g26527d1eb06_0_0"/>
          <p:cNvSpPr txBox="1"/>
          <p:nvPr>
            <p:ph idx="1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will have a Mid-Semester Project and a </a:t>
            </a:r>
            <a:r>
              <a:rPr lang="en" sz="2400"/>
              <a:t>Final Project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These short projects will have you analyzing data either from the </a:t>
            </a:r>
            <a:r>
              <a:rPr lang="en" sz="2400"/>
              <a:t>instructor</a:t>
            </a:r>
            <a:r>
              <a:rPr lang="en" sz="2400"/>
              <a:t> or of your own </a:t>
            </a:r>
            <a:r>
              <a:rPr lang="en" sz="2400"/>
              <a:t>choosing</a:t>
            </a:r>
            <a:r>
              <a:rPr lang="en" sz="2400"/>
              <a:t>!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goal is for you to interact creatively with data to make your own discoveries!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15" name="Google Shape;415;g26527d1eb06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35"/>
          <p:cNvSpPr txBox="1"/>
          <p:nvPr>
            <p:ph type="ctrTitle"/>
          </p:nvPr>
        </p:nvSpPr>
        <p:spPr>
          <a:xfrm>
            <a:off x="662100" y="2048400"/>
            <a:ext cx="7819800" cy="1708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600">
                <a:solidFill>
                  <a:srgbClr val="FFFFFF"/>
                </a:solidFill>
              </a:rPr>
              <a:t>Fun Demo!</a:t>
            </a:r>
            <a:endParaRPr sz="5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3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https://ucmerced.2i2c.cloud/</a:t>
            </a:r>
            <a:r>
              <a:rPr lang="en" sz="4300">
                <a:solidFill>
                  <a:srgbClr val="FFFFFF"/>
                </a:solidFill>
              </a:rPr>
              <a:t> </a:t>
            </a:r>
            <a:endParaRPr sz="4300">
              <a:solidFill>
                <a:srgbClr val="FFFFFF"/>
              </a:solidFill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1. What is data science?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will you learn in this class? 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How will this class be run?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Fun demo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115294" y="726402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"/>
            <a:ext cx="9144000" cy="491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21" y="0"/>
            <a:ext cx="54483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04f46b508_1_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g2b04f46b508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21" y="0"/>
            <a:ext cx="54483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b04f46b508_1_3"/>
          <p:cNvSpPr txBox="1"/>
          <p:nvPr/>
        </p:nvSpPr>
        <p:spPr>
          <a:xfrm>
            <a:off x="219650" y="167450"/>
            <a:ext cx="18813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 of CSUs and UCs in California over time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04f46b508_5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g2b04f46b508_5_0"/>
          <p:cNvSpPr txBox="1"/>
          <p:nvPr>
            <p:ph idx="4294967295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Go to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https://ucmerced.2i2c.cloud/</a:t>
            </a:r>
            <a:r>
              <a:rPr lang="en" sz="2400"/>
              <a:t>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 Python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You have a file system (just like on any other computer)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a new folder that you will use for this class.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Copy the “Lecture 01” folder into the folder you created.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the file “lec01.ipynb”.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On the top, go to “Run”, then select “Run All Cells”.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44" name="Google Shape;444;g2b04f46b508_5_0"/>
          <p:cNvSpPr txBox="1"/>
          <p:nvPr>
            <p:ph idx="4294967295" type="title"/>
          </p:nvPr>
        </p:nvSpPr>
        <p:spPr>
          <a:xfrm>
            <a:off x="236625" y="179100"/>
            <a:ext cx="7413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Accessing JupyterHub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"/>
          <p:cNvSpPr txBox="1"/>
          <p:nvPr>
            <p:ph type="title"/>
          </p:nvPr>
        </p:nvSpPr>
        <p:spPr>
          <a:xfrm>
            <a:off x="4073700" y="1154288"/>
            <a:ext cx="454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Suzanne Sindi</a:t>
            </a:r>
            <a:endParaRPr/>
          </a:p>
        </p:txBody>
      </p:sp>
      <p:sp>
        <p:nvSpPr>
          <p:cNvPr id="218" name="Google Shape;2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"/>
          <p:cNvSpPr txBox="1"/>
          <p:nvPr>
            <p:ph idx="1" type="subTitle"/>
          </p:nvPr>
        </p:nvSpPr>
        <p:spPr>
          <a:xfrm>
            <a:off x="4167228" y="1867388"/>
            <a:ext cx="431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Co-Instructor | </a:t>
            </a:r>
            <a:r>
              <a:rPr lang="en" u="sng">
                <a:solidFill>
                  <a:schemeClr val="hlink"/>
                </a:solidFill>
                <a:hlinkClick r:id="rId3"/>
              </a:rPr>
              <a:t>ssindi@ucmerced.edu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0" name="Google Shape;220;p3"/>
          <p:cNvSpPr txBox="1"/>
          <p:nvPr>
            <p:ph idx="2" type="body"/>
          </p:nvPr>
        </p:nvSpPr>
        <p:spPr>
          <a:xfrm>
            <a:off x="4192725" y="2345813"/>
            <a:ext cx="41271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I’m a Professor of Applied Mathematics and the Department Chair! I work in mathematical biology and data science. I’m excited to work in a new environment (JupyterHub) and teach folks about data, data science :)  </a:t>
            </a:r>
            <a:endParaRPr/>
          </a:p>
        </p:txBody>
      </p:sp>
      <p:sp>
        <p:nvSpPr>
          <p:cNvPr id="221" name="Google Shape;221;p3"/>
          <p:cNvSpPr txBox="1"/>
          <p:nvPr/>
        </p:nvSpPr>
        <p:spPr>
          <a:xfrm>
            <a:off x="2950350" y="46212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  <a:t>catcourses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525" y="1136550"/>
            <a:ext cx="2870400" cy="2870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b04f46b508_5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g2b04f46b508_5_6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get Credit? (For today and all days!)</a:t>
            </a:r>
            <a:endParaRPr/>
          </a:p>
        </p:txBody>
      </p:sp>
      <p:sp>
        <p:nvSpPr>
          <p:cNvPr id="451" name="Google Shape;451;g2b04f46b508_5_6"/>
          <p:cNvSpPr txBox="1"/>
          <p:nvPr>
            <p:ph idx="4294967295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Export the Lecture 01 file (lec01.ipynb) as a PDF and upload it to Assignment 1 - Notebook Upload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to file-&gt;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Save and Export Notebook As …_&gt;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PDF</a:t>
            </a:r>
            <a:endParaRPr/>
          </a:p>
        </p:txBody>
      </p:sp>
      <p:pic>
        <p:nvPicPr>
          <p:cNvPr id="452" name="Google Shape;452;g2b04f46b508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75" y="2118975"/>
            <a:ext cx="4034301" cy="29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b04f46b508_3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g2b04f46b508_3_2"/>
          <p:cNvSpPr txBox="1"/>
          <p:nvPr>
            <p:ph idx="4294967295"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get Credit? (For today and all days!)</a:t>
            </a:r>
            <a:endParaRPr/>
          </a:p>
        </p:txBody>
      </p:sp>
      <p:sp>
        <p:nvSpPr>
          <p:cNvPr id="459" name="Google Shape;459;g2b04f46b508_3_2"/>
          <p:cNvSpPr txBox="1"/>
          <p:nvPr>
            <p:ph idx="4294967295" type="body"/>
          </p:nvPr>
        </p:nvSpPr>
        <p:spPr>
          <a:xfrm>
            <a:off x="376500" y="869425"/>
            <a:ext cx="839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Export the Lecture 01 file (lec01.ipynb) as a PDF and upload it to Assignment 1 - Notebook Upload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to Catcourses-&gt;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Assignments-&gt;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Assignment 1- Notebook Upload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Upload your submission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you’re off the hook for today!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g2b04f46b508_3_2"/>
          <p:cNvPicPr preferRelativeResize="0"/>
          <p:nvPr/>
        </p:nvPicPr>
        <p:blipFill rotWithShape="1">
          <a:blip r:embed="rId3">
            <a:alphaModFix/>
          </a:blip>
          <a:srcRect b="0" l="0" r="47619" t="0"/>
          <a:stretch/>
        </p:blipFill>
        <p:spPr>
          <a:xfrm>
            <a:off x="4572000" y="1851855"/>
            <a:ext cx="3566423" cy="3204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b04f46b508_3_2"/>
          <p:cNvSpPr/>
          <p:nvPr/>
        </p:nvSpPr>
        <p:spPr>
          <a:xfrm>
            <a:off x="5482450" y="2976250"/>
            <a:ext cx="717300" cy="57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37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 Conclusion…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38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●"/>
            </a:pPr>
            <a:r>
              <a:rPr lang="en"/>
              <a:t>What is data science? What is computational thinking?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●"/>
            </a:pPr>
            <a:r>
              <a:rPr lang="en"/>
              <a:t>What will you learn in this class?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●"/>
            </a:pPr>
            <a:r>
              <a:rPr lang="en"/>
              <a:t>How will this class be run?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Char char="●"/>
            </a:pPr>
            <a:r>
              <a:rPr lang="en"/>
              <a:t>Fun demo</a:t>
            </a:r>
            <a:endParaRPr/>
          </a:p>
        </p:txBody>
      </p:sp>
      <p:sp>
        <p:nvSpPr>
          <p:cNvPr id="474" name="Google Shape;474;p38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75" name="Google Shape;475;p38"/>
          <p:cNvSpPr txBox="1"/>
          <p:nvPr>
            <p:ph idx="2" type="body"/>
          </p:nvPr>
        </p:nvSpPr>
        <p:spPr>
          <a:xfrm>
            <a:off x="4882950" y="1130475"/>
            <a:ext cx="39501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 is code?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 we run code?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Arithmetic.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Running our first programs.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Comments, number types, and errors.</a:t>
            </a:r>
            <a:endParaRPr/>
          </a:p>
        </p:txBody>
      </p:sp>
      <p:sp>
        <p:nvSpPr>
          <p:cNvPr id="476" name="Google Shape;476;p38"/>
          <p:cNvSpPr txBox="1"/>
          <p:nvPr>
            <p:ph idx="3" type="title"/>
          </p:nvPr>
        </p:nvSpPr>
        <p:spPr>
          <a:xfrm>
            <a:off x="4882950" y="445025"/>
            <a:ext cx="395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Next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 txBox="1"/>
          <p:nvPr>
            <p:ph type="title"/>
          </p:nvPr>
        </p:nvSpPr>
        <p:spPr>
          <a:xfrm>
            <a:off x="236625" y="179100"/>
            <a:ext cx="741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Spark 010 Course Staff</a:t>
            </a:r>
            <a:endParaRPr/>
          </a:p>
        </p:txBody>
      </p:sp>
      <p:sp>
        <p:nvSpPr>
          <p:cNvPr id="228" name="Google Shape;22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"/>
          <p:cNvSpPr/>
          <p:nvPr/>
        </p:nvSpPr>
        <p:spPr>
          <a:xfrm>
            <a:off x="307475" y="1125125"/>
            <a:ext cx="1456500" cy="143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"/>
          <p:cNvSpPr txBox="1"/>
          <p:nvPr>
            <p:ph type="title"/>
          </p:nvPr>
        </p:nvSpPr>
        <p:spPr>
          <a:xfrm>
            <a:off x="3476050" y="1485025"/>
            <a:ext cx="5290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chemeClr val="accent1"/>
                </a:solidFill>
              </a:rPr>
              <a:t>Jordan Collignon</a:t>
            </a:r>
            <a:endParaRPr sz="4400">
              <a:solidFill>
                <a:schemeClr val="accent1"/>
              </a:solidFill>
            </a:endParaRPr>
          </a:p>
        </p:txBody>
      </p:sp>
      <p:sp>
        <p:nvSpPr>
          <p:cNvPr id="231" name="Google Shape;231;p4"/>
          <p:cNvSpPr txBox="1"/>
          <p:nvPr>
            <p:ph idx="4294967295" type="subTitle"/>
          </p:nvPr>
        </p:nvSpPr>
        <p:spPr>
          <a:xfrm>
            <a:off x="3499400" y="2379825"/>
            <a:ext cx="440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Course Advisor </a:t>
            </a: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jcollignon@ucmerced.edu</a:t>
            </a: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u="none" cap="none" strike="noStrik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4549925" y="3030125"/>
            <a:ext cx="1456500" cy="143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"/>
          <p:cNvSpPr/>
          <p:nvPr/>
        </p:nvSpPr>
        <p:spPr>
          <a:xfrm>
            <a:off x="424631" y="1124302"/>
            <a:ext cx="2616662" cy="2549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"/>
          <p:cNvPicPr preferRelativeResize="0"/>
          <p:nvPr/>
        </p:nvPicPr>
        <p:blipFill rotWithShape="1">
          <a:blip r:embed="rId4">
            <a:alphaModFix/>
          </a:blip>
          <a:srcRect b="0" l="406" r="416" t="0"/>
          <a:stretch/>
        </p:blipFill>
        <p:spPr>
          <a:xfrm>
            <a:off x="596554" y="1253645"/>
            <a:ext cx="2272800" cy="229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4"/>
          <p:cNvSpPr txBox="1"/>
          <p:nvPr/>
        </p:nvSpPr>
        <p:spPr>
          <a:xfrm>
            <a:off x="3612400" y="2991350"/>
            <a:ext cx="46434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Jordan is a graduate student in the Applied Mathematics Ph.D program at UC Merced working in Mathematical Biology.  I’m excited to help make data science easier to learn for students across different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technological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scientific backgrounds.  I like to take pictures, find new places to eat, and play Nintendo games.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4"/>
          <p:cNvSpPr txBox="1"/>
          <p:nvPr/>
        </p:nvSpPr>
        <p:spPr>
          <a:xfrm>
            <a:off x="2950350" y="4621225"/>
            <a:ext cx="3243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catcourses</a:t>
            </a:r>
            <a:endParaRPr b="0" i="0" sz="1400" u="none" cap="none" strike="noStrike">
              <a:solidFill>
                <a:srgbClr val="393E4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5"/>
          <p:cNvSpPr txBox="1"/>
          <p:nvPr>
            <p:ph type="ctrTitle"/>
          </p:nvPr>
        </p:nvSpPr>
        <p:spPr>
          <a:xfrm>
            <a:off x="662100" y="1593900"/>
            <a:ext cx="781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Getting to Know You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Now it’s your turn!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6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What is data science? What is computational thinking?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What will you learn in this class?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How will this class be run?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edium"/>
              <a:buAutoNum type="arabicPeriod"/>
            </a:pPr>
            <a:r>
              <a:rPr lang="en"/>
              <a:t>Fun demo</a:t>
            </a:r>
            <a:endParaRPr/>
          </a:p>
        </p:txBody>
      </p:sp>
      <p:sp>
        <p:nvSpPr>
          <p:cNvPr id="249" name="Google Shape;249;p6"/>
          <p:cNvSpPr txBox="1"/>
          <p:nvPr>
            <p:ph type="title"/>
          </p:nvPr>
        </p:nvSpPr>
        <p:spPr>
          <a:xfrm>
            <a:off x="342300" y="1630875"/>
            <a:ext cx="38874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Today’s Roadmap</a:t>
            </a:r>
            <a:endParaRPr/>
          </a:p>
        </p:txBody>
      </p:sp>
      <p:sp>
        <p:nvSpPr>
          <p:cNvPr id="250" name="Google Shape;250;p6"/>
          <p:cNvSpPr txBox="1"/>
          <p:nvPr>
            <p:ph idx="2" type="subTitle"/>
          </p:nvPr>
        </p:nvSpPr>
        <p:spPr>
          <a:xfrm>
            <a:off x="380250" y="2943375"/>
            <a:ext cx="381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Lecture 01, Spark 010, Spring 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7"/>
          <p:cNvSpPr txBox="1"/>
          <p:nvPr>
            <p:ph type="ctrTitle"/>
          </p:nvPr>
        </p:nvSpPr>
        <p:spPr>
          <a:xfrm>
            <a:off x="662100" y="2051100"/>
            <a:ext cx="781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What is Data Science?</a:t>
            </a:r>
            <a:endParaRPr/>
          </a:p>
        </p:txBody>
      </p:sp>
      <p:sp>
        <p:nvSpPr>
          <p:cNvPr id="257" name="Google Shape;257;p7"/>
          <p:cNvSpPr txBox="1"/>
          <p:nvPr/>
        </p:nvSpPr>
        <p:spPr>
          <a:xfrm>
            <a:off x="345475" y="167075"/>
            <a:ext cx="326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What is data science?</a:t>
            </a:r>
            <a:endParaRPr b="1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2. What will you learn in this class? 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3. How will this class be run?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4. Fun demo</a:t>
            </a:r>
            <a:endParaRPr b="0" i="0" sz="12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115294" y="176359"/>
            <a:ext cx="2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➤</a:t>
            </a:r>
            <a:endParaRPr b="0" i="0" sz="10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"/>
          <p:cNvSpPr txBox="1"/>
          <p:nvPr>
            <p:ph idx="1" type="subTitle"/>
          </p:nvPr>
        </p:nvSpPr>
        <p:spPr>
          <a:xfrm>
            <a:off x="248050" y="3688675"/>
            <a:ext cx="4045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Creator of </a:t>
            </a:r>
            <a:r>
              <a:rPr b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 100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150" y="1420700"/>
            <a:ext cx="1581000" cy="158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8"/>
          <p:cNvSpPr txBox="1"/>
          <p:nvPr>
            <p:ph idx="2" type="title"/>
          </p:nvPr>
        </p:nvSpPr>
        <p:spPr>
          <a:xfrm>
            <a:off x="500800" y="3188372"/>
            <a:ext cx="35397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Joey Gonzalez</a:t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4976675" y="1454050"/>
            <a:ext cx="25800" cy="244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5129075" y="1305775"/>
            <a:ext cx="3709800" cy="3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“Data Science is the application of data centric, computational, and inferential thinking to:</a:t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Understand the world</a:t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Char char="●"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Solve problems”</a:t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/>
          <p:nvPr>
            <p:ph type="title"/>
          </p:nvPr>
        </p:nvSpPr>
        <p:spPr>
          <a:xfrm>
            <a:off x="1388100" y="210375"/>
            <a:ext cx="63678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Data science is a fundamentally interdisciplinary field</a:t>
            </a:r>
            <a:endParaRPr sz="3000"/>
          </a:p>
        </p:txBody>
      </p:sp>
      <p:sp>
        <p:nvSpPr>
          <p:cNvPr id="274" name="Google Shape;27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450" y="1515500"/>
            <a:ext cx="3477100" cy="33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9"/>
          <p:cNvSpPr txBox="1"/>
          <p:nvPr/>
        </p:nvSpPr>
        <p:spPr>
          <a:xfrm>
            <a:off x="614500" y="4758350"/>
            <a:ext cx="2666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by Drew Conway in 2010 (</a:t>
            </a:r>
            <a:r>
              <a:rPr b="0" i="0" lang="en" sz="1200" u="sng" cap="none" strike="noStrik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393E41"/>
      </a:dk1>
      <a:lt1>
        <a:srgbClr val="FFFFFF"/>
      </a:lt1>
      <a:dk2>
        <a:srgbClr val="2F6C9D"/>
      </a:dk2>
      <a:lt2>
        <a:srgbClr val="DBAD06"/>
      </a:lt2>
      <a:accent1>
        <a:srgbClr val="90CD7A"/>
      </a:accent1>
      <a:accent2>
        <a:srgbClr val="C1E3B5"/>
      </a:accent2>
      <a:accent3>
        <a:srgbClr val="F88562"/>
      </a:accent3>
      <a:accent4>
        <a:srgbClr val="FBC3B1"/>
      </a:accent4>
      <a:accent5>
        <a:srgbClr val="629FD0"/>
      </a:accent5>
      <a:accent6>
        <a:srgbClr val="C0D8ED"/>
      </a:accent6>
      <a:hlink>
        <a:srgbClr val="F885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